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23" autoAdjust="0"/>
    <p:restoredTop sz="94660"/>
  </p:normalViewPr>
  <p:slideViewPr>
    <p:cSldViewPr snapToGrid="0">
      <p:cViewPr varScale="1">
        <p:scale>
          <a:sx n="84" d="100"/>
          <a:sy n="84" d="100"/>
        </p:scale>
        <p:origin x="73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346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09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36876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0919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20274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55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182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85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890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053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698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969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1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301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457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058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B55C9-34A3-401B-89C5-7A3D8F342FD5}" type="datetimeFigureOut">
              <a:rPr lang="en-GB" smtClean="0"/>
              <a:t>28/03/2026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3EEC017-5F3F-4D30-87F6-7C4BF21235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1546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FE27-46F2-30AE-1F76-D5A76EB6AB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B164FE-4B54-25A4-2D28-E81D16C9C0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C03366-9ED4-A8C1-7302-9386BBCC10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5000"/>
            <a:ext cx="12326112" cy="8217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967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D10933C-3ABC-4F86-73BD-C20425E7C22A}"/>
              </a:ext>
            </a:extLst>
          </p:cNvPr>
          <p:cNvSpPr/>
          <p:nvPr/>
        </p:nvSpPr>
        <p:spPr>
          <a:xfrm>
            <a:off x="2743200" y="1371598"/>
            <a:ext cx="710319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54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FIM. OBRIGADO! </a:t>
            </a:r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65FA4F-12D6-D4FE-48A6-AFEB09CA9BC0}"/>
              </a:ext>
            </a:extLst>
          </p:cNvPr>
          <p:cNvSpPr txBox="1"/>
          <p:nvPr/>
        </p:nvSpPr>
        <p:spPr>
          <a:xfrm>
            <a:off x="2569464" y="3429000"/>
            <a:ext cx="81381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/>
              <a:t>Aviso legal:© QUERCUS PARKET. Todos os direitos reservados.Toda a informação contida nesta apresentação é confidencial e destinada exclusivamente ao destinatário.É proibida a sua reprodução, distribuição ou divulgação sem autorização prévia por escrito da QUERCUS PARKET.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70471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05BC2B8-F89A-77A0-3A75-C9B54CC9B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33984"/>
            <a:ext cx="12192000" cy="812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828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70279-B6E2-0323-085C-0B79EAF4B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Introdução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18B4F4-D2FE-BC23-6CF7-36AB981466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52728" y="2195186"/>
            <a:ext cx="10341864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dirty="0"/>
              <a:t>Serraria familiar de segunda geração (fundada em 1997), focada na precisão, consistência e elevada qualidade.</a:t>
            </a:r>
            <a:br>
              <a:rPr lang="pt-BR" dirty="0"/>
            </a:br>
            <a:r>
              <a:rPr lang="pt-BR" dirty="0"/>
              <a:t>Especializada na produção de madeira de freixo e carvalho de alta qualidade, bem como parquet clássico maciço e engenheirado.</a:t>
            </a:r>
            <a:br>
              <a:rPr lang="pt-BR" dirty="0"/>
            </a:br>
            <a:r>
              <a:rPr lang="pt-BR" dirty="0"/>
              <a:t>Competência principal: </a:t>
            </a:r>
            <a:r>
              <a:rPr lang="pt-BR" i="1" dirty="0"/>
              <a:t>Quercus robur</a:t>
            </a:r>
            <a:r>
              <a:rPr lang="pt-BR" dirty="0"/>
              <a:t> (carvalho comum), conhecido como carvalho eslavónico, valorizado pela sua resistência, estrutura e estética intemporal.</a:t>
            </a:r>
            <a:br>
              <a:rPr lang="pt-BR" dirty="0"/>
            </a:br>
            <a:r>
              <a:rPr lang="pt-BR" dirty="0"/>
              <a:t>O abastecimento é totalmente rastreável e conforme com as regulamentações internacionais (EUDR, EUTR, UKTR, Lacey Act) em toda a Europa do Sudeste.</a:t>
            </a:r>
            <a:br>
              <a:rPr lang="pt-BR" dirty="0"/>
            </a:br>
            <a:r>
              <a:rPr lang="pt-BR" dirty="0"/>
              <a:t>Origem principal: floresta de Morović (Sérvia) — carvalho de qualidade superior, gerido de forma sustentável e com longa tradição florestal.</a:t>
            </a:r>
            <a:br>
              <a:rPr lang="pt-BR" dirty="0"/>
            </a:br>
            <a:r>
              <a:rPr lang="pt-BR" dirty="0"/>
              <a:t>A empresa combina o saber tradicional com métodos de produção avançados, reforçados por uma parceria internacional de fabrico no Camboja.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947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237D-786C-A2DB-4D5D-06D58244DA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err="1"/>
              <a:t>História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E10F319-4D5B-8961-3C7F-144BC3EB742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26464" y="1478761"/>
            <a:ext cx="10078148" cy="52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1600" b="1" dirty="0"/>
              <a:t>1997–2009 | Período STRELA</a:t>
            </a:r>
            <a:br>
              <a:rPr lang="pt-BR" sz="1600" dirty="0"/>
            </a:br>
            <a:r>
              <a:rPr lang="pt-BR" sz="1600" dirty="0"/>
              <a:t>Fase de fundação — tornou-se a maior serraria de carvalho e freixo na Sérvia, com foco na precisão e exportação em grandes volumes.</a:t>
            </a:r>
            <a:br>
              <a:rPr lang="pt-BR" sz="1600" dirty="0"/>
            </a:br>
            <a:r>
              <a:rPr lang="pt-BR" sz="1600" dirty="0"/>
              <a:t>Um acordo de longo prazo com a Vojvodinašume assegurou um fornecimento contínuo de carvalho eslavónico (</a:t>
            </a:r>
            <a:r>
              <a:rPr lang="pt-BR" sz="1600" i="1" dirty="0"/>
              <a:t>Quercus robur</a:t>
            </a:r>
            <a:r>
              <a:rPr lang="pt-BR" sz="1600" dirty="0"/>
              <a:t>) de alta qualidade.</a:t>
            </a:r>
            <a:br>
              <a:rPr lang="pt-BR" sz="1600" dirty="0"/>
            </a:br>
            <a:r>
              <a:rPr lang="pt-BR" sz="1600" dirty="0"/>
              <a:t>Forte presença internacional (UE, Médio Oriente) e projetos de prestígio (ex.: Palácio Real do Azerbaijão).</a:t>
            </a:r>
          </a:p>
          <a:p>
            <a:r>
              <a:rPr lang="pt-BR" sz="1600" b="1" dirty="0"/>
              <a:t>2009–2020 | Período QUERCUS PARKET</a:t>
            </a:r>
            <a:br>
              <a:rPr lang="pt-BR" sz="1600" dirty="0"/>
            </a:br>
            <a:r>
              <a:rPr lang="pt-BR" sz="1600" dirty="0"/>
              <a:t>Transição estratégica de produção orientada para volume para especialização e parcerias de longo prazo.</a:t>
            </a:r>
            <a:br>
              <a:rPr lang="pt-BR" sz="1600" dirty="0"/>
            </a:br>
            <a:r>
              <a:rPr lang="pt-BR" sz="1600" dirty="0"/>
              <a:t>Estabelecida como fornecedor fiável de componentes semiacabados de carvalho para fabricantes líderes de pavimentos (ex.: Tarkett, Bauwerk, Weitzer).</a:t>
            </a:r>
          </a:p>
          <a:p>
            <a:r>
              <a:rPr lang="pt-BR" sz="1600" b="1" dirty="0"/>
              <a:t>2020–Presente | Período CAMPICO</a:t>
            </a:r>
            <a:br>
              <a:rPr lang="pt-BR" sz="1600" dirty="0"/>
            </a:br>
            <a:r>
              <a:rPr lang="pt-BR" sz="1600" dirty="0"/>
              <a:t>Expansão global através de uma joint venture no Camboja, focada na produção de pavimentos de carvalho de três camadas para o mercado dos EUA.</a:t>
            </a:r>
            <a:br>
              <a:rPr lang="pt-BR" sz="1600" dirty="0"/>
            </a:br>
            <a:r>
              <a:rPr lang="pt-BR" sz="1600" dirty="0"/>
              <a:t>Integração da experiência europeia em matérias-primas com redes internacionais de produção e distribuição.</a:t>
            </a:r>
            <a:br>
              <a:rPr lang="pt-BR" sz="1600" dirty="0"/>
            </a:br>
            <a:r>
              <a:rPr lang="pt-BR" sz="1600" dirty="0"/>
              <a:t>Evolução contínua de uma grande serraria para um produtor especializado de carvalho com presença global — ainda empresa familiar, agora liderada pela segunda geração.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3763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E3137-3A93-08F2-9F91-FF713DB3F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9344" y="0"/>
            <a:ext cx="9895269" cy="1905000"/>
          </a:xfrm>
        </p:spPr>
        <p:txBody>
          <a:bodyPr>
            <a:normAutofit/>
          </a:bodyPr>
          <a:lstStyle/>
          <a:p>
            <a:r>
              <a:rPr lang="pt-BR" b="1" dirty="0"/>
              <a:t>Unidade “chave na mão” de processamento de madeira dura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BAF9B37-C20E-D548-7694-8475E6EEE79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99616" y="1102830"/>
            <a:ext cx="10004996" cy="60324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pt-BR" sz="1600" dirty="0"/>
              <a:t>Plataforma industrial totalmente operacional na Sérvia (desde 1997), com geração imediata de receitas.</a:t>
            </a:r>
          </a:p>
          <a:p>
            <a:r>
              <a:rPr lang="pt-BR" sz="1600" b="1" dirty="0"/>
              <a:t>Vantagem de localização</a:t>
            </a:r>
            <a:br>
              <a:rPr lang="pt-BR" sz="1600" dirty="0"/>
            </a:br>
            <a:r>
              <a:rPr lang="pt-BR" sz="1600" dirty="0"/>
              <a:t>Acesso direto ao carvalho eslavónico (</a:t>
            </a:r>
            <a:r>
              <a:rPr lang="pt-BR" sz="1600" i="1" dirty="0"/>
              <a:t>Quercus robur</a:t>
            </a:r>
            <a:r>
              <a:rPr lang="pt-BR" sz="1600" dirty="0"/>
              <a:t>) de Morović e da bacia de Spačva, com ligação eficiente aos mercados da UE e globais.</a:t>
            </a:r>
          </a:p>
          <a:p>
            <a:r>
              <a:rPr lang="pt-BR" sz="1600" b="1" dirty="0"/>
              <a:t>Desempenho financeiro</a:t>
            </a:r>
            <a:br>
              <a:rPr lang="pt-BR" sz="1600" dirty="0"/>
            </a:br>
            <a:r>
              <a:rPr lang="pt-BR" sz="1600" dirty="0"/>
              <a:t>Aproximadamente €16,5 milhões de receitas, €2 milhões de lucro, cerca de 100 colaboradores e capacidade produtiva escalável.</a:t>
            </a:r>
          </a:p>
          <a:p>
            <a:r>
              <a:rPr lang="pt-BR" sz="1600" b="1" dirty="0"/>
              <a:t>Infraestrutura</a:t>
            </a:r>
            <a:br>
              <a:rPr lang="pt-BR" sz="1600" dirty="0"/>
            </a:br>
            <a:r>
              <a:rPr lang="pt-BR" sz="1600" dirty="0"/>
              <a:t>Instalações de produção consolidadas (8.000 m² de área construída em 36.000 m² de terreno), equipadas com maquinaria europeia de alta capacidade.</a:t>
            </a:r>
          </a:p>
          <a:p>
            <a:r>
              <a:rPr lang="pt-BR" sz="1600" b="1" dirty="0"/>
              <a:t>Segurança de abastecimento</a:t>
            </a:r>
            <a:br>
              <a:rPr lang="pt-BR" sz="1600" dirty="0"/>
            </a:br>
            <a:r>
              <a:rPr lang="pt-BR" sz="1600" dirty="0"/>
              <a:t>Acordo de longo prazo com a Vojvodinašume e fornecimento certificado FSC, em conformidade com EUDR, EUTR e Lacey Act.</a:t>
            </a:r>
          </a:p>
          <a:p>
            <a:r>
              <a:rPr lang="pt-BR" sz="1600" b="1" dirty="0"/>
              <a:t>Potencial de crescimento</a:t>
            </a:r>
            <a:br>
              <a:rPr lang="pt-BR" sz="1600" dirty="0"/>
            </a:br>
            <a:r>
              <a:rPr lang="pt-BR" sz="1600" dirty="0"/>
              <a:t>Preparada para expansão em folheados, camadas de desgaste e madeira engenheirada — sem necessidade de investimento greenfield.</a:t>
            </a:r>
          </a:p>
          <a:p>
            <a:r>
              <a:rPr lang="pt-BR" sz="1600" b="1" dirty="0"/>
              <a:t>Posicionamento estratégico</a:t>
            </a:r>
            <a:br>
              <a:rPr lang="pt-BR" sz="1600" dirty="0"/>
            </a:br>
            <a:r>
              <a:rPr lang="pt-BR" sz="1600" dirty="0"/>
              <a:t>Plataforma verticalmente integrada que combina abastecimento, processamento e exportação, suportada por quase 30 anos de experiência.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7522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B431-287A-D16A-20E7-DA9F16F88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4248" y="530352"/>
            <a:ext cx="9520365" cy="905256"/>
          </a:xfrm>
        </p:spPr>
        <p:txBody>
          <a:bodyPr>
            <a:normAutofit fontScale="90000"/>
          </a:bodyPr>
          <a:lstStyle/>
          <a:p>
            <a:r>
              <a:rPr lang="en-GB" b="1" dirty="0" err="1"/>
              <a:t>Abastecimento</a:t>
            </a:r>
            <a:r>
              <a:rPr lang="en-GB" b="1" dirty="0"/>
              <a:t>, </a:t>
            </a:r>
            <a:r>
              <a:rPr lang="en-GB" b="1" dirty="0" err="1"/>
              <a:t>conformidade</a:t>
            </a:r>
            <a:r>
              <a:rPr lang="en-GB" b="1" dirty="0"/>
              <a:t> e </a:t>
            </a:r>
            <a:r>
              <a:rPr lang="en-GB" b="1" dirty="0" err="1"/>
              <a:t>rastreabilidade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4487F6-9B58-BF66-1D17-AFE12C6975A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389889" y="2311978"/>
            <a:ext cx="10114724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sz="1600" dirty="0"/>
              <a:t>Toda a madeira (carvalho </a:t>
            </a:r>
            <a:r>
              <a:rPr lang="pt-BR" sz="1600" i="1" dirty="0"/>
              <a:t>Quercus robur</a:t>
            </a:r>
            <a:r>
              <a:rPr lang="pt-BR" sz="1600" dirty="0"/>
              <a:t> e freixo </a:t>
            </a:r>
            <a:r>
              <a:rPr lang="pt-BR" sz="1600" i="1" dirty="0"/>
              <a:t>Fraxinus excelsior</a:t>
            </a:r>
            <a:r>
              <a:rPr lang="pt-BR" sz="1600" dirty="0"/>
              <a:t>) provém exclusivamente de florestas exploradas legalmente.</a:t>
            </a:r>
            <a:br>
              <a:rPr lang="pt-BR" sz="1600" dirty="0"/>
            </a:br>
            <a:r>
              <a:rPr lang="pt-BR" sz="1600" dirty="0"/>
              <a:t>Abastecimento regional na Sérvia, Croácia, Bósnia e Herzegovina e Roménia, com foco principal na floresta de Morović.</a:t>
            </a:r>
            <a:br>
              <a:rPr lang="pt-BR" sz="1600" dirty="0"/>
            </a:br>
            <a:r>
              <a:rPr lang="pt-BR" sz="1600" dirty="0"/>
              <a:t>Parcerias de longo prazo com entidades florestais estatais (Vojvodinašume) asseguram continuidade no fornecimento.</a:t>
            </a:r>
            <a:br>
              <a:rPr lang="pt-BR" sz="1600" dirty="0"/>
            </a:br>
            <a:r>
              <a:rPr lang="pt-BR" sz="1600" dirty="0"/>
              <a:t>Verificação rigorosa de fornecedores: documentação legal, direitos de corte e monitorização contínua (FSC ou padrões equivalentes).</a:t>
            </a:r>
            <a:br>
              <a:rPr lang="pt-BR" sz="1600" dirty="0"/>
            </a:br>
            <a:r>
              <a:rPr lang="pt-BR" sz="1600" dirty="0"/>
              <a:t>Sistema completo de rastreabilidade desde a floresta até ao produto final.</a:t>
            </a:r>
            <a:br>
              <a:rPr lang="pt-BR" sz="1600" dirty="0"/>
            </a:br>
            <a:r>
              <a:rPr lang="pt-BR" sz="1600" dirty="0"/>
              <a:t>Total conformidade com EUTR, EUDR, UKTR e a Lacey Act dos EUA.</a:t>
            </a:r>
            <a:br>
              <a:rPr lang="pt-BR" sz="1600" dirty="0"/>
            </a:br>
            <a:r>
              <a:rPr lang="pt-BR" sz="1600" dirty="0"/>
              <a:t>Mitigação de risco através da diversificação de fornecedores, preferência por florestas estatais e auditorias regulares.</a:t>
            </a:r>
            <a:br>
              <a:rPr lang="pt-BR" sz="1600" dirty="0"/>
            </a:br>
            <a:r>
              <a:rPr lang="pt-BR" sz="1600" dirty="0"/>
              <a:t>Forte compromisso com a sustentabilidade através de abastecimento responsável, apoio à regeneração florestal e utilização eficiente dos recursos.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67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97A43-70EF-0E84-59F4-AA7390FEE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41" y="624110"/>
            <a:ext cx="9584372" cy="1280890"/>
          </a:xfrm>
        </p:spPr>
        <p:txBody>
          <a:bodyPr/>
          <a:lstStyle/>
          <a:p>
            <a:r>
              <a:rPr lang="pt-BR" b="1" dirty="0"/>
              <a:t>Oportunidade de mercado – carvalho europeu e madeira dura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438994-F25F-656C-63B8-FB39D95BEC5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216152" y="2694307"/>
            <a:ext cx="10387584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pt-BR" sz="2000" dirty="0"/>
              <a:t>Forte procura global por carvalho e freixo de alta qualidade nos setores do mobiliário, design de interiores e indústria.</a:t>
            </a:r>
            <a:br>
              <a:rPr lang="pt-BR" sz="2000" dirty="0"/>
            </a:br>
            <a:r>
              <a:rPr lang="pt-BR" sz="2000" dirty="0"/>
              <a:t>Disponibilidade limitada de carvalho eslavónico torna-o um recurso premium.</a:t>
            </a:r>
            <a:br>
              <a:rPr lang="pt-BR" sz="2000" dirty="0"/>
            </a:br>
            <a:r>
              <a:rPr lang="pt-BR" sz="2000" dirty="0"/>
              <a:t>A Europa do Sudeste é uma região estratégica para madeira de alta qualidade.</a:t>
            </a:r>
            <a:br>
              <a:rPr lang="pt-BR" sz="2000" dirty="0"/>
            </a:br>
            <a:r>
              <a:rPr lang="pt-BR" sz="2000" dirty="0"/>
              <a:t>O aumento das exigências regulamentares (EUDR, ESG) favorece fornecedores totalmente conformes e rastreáveis.</a:t>
            </a:r>
            <a:br>
              <a:rPr lang="pt-BR" sz="2000" dirty="0"/>
            </a:br>
            <a:r>
              <a:rPr lang="pt-BR" sz="2000" dirty="0"/>
              <a:t>Procura estável a longo prazo assegura fundamentos sólidos de mercado.</a:t>
            </a:r>
            <a:br>
              <a:rPr lang="pt-BR" sz="2000" dirty="0"/>
            </a:br>
            <a:r>
              <a:rPr lang="pt-BR" sz="2000" dirty="0"/>
              <a:t>Estrutura de oferta fragmentada cria oportunidades para produtores fiáveis e escaláveis.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55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B0443-5B9C-1C5A-BC4D-9756F97B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4208" y="446087"/>
            <a:ext cx="4430203" cy="1289319"/>
          </a:xfrm>
        </p:spPr>
        <p:txBody>
          <a:bodyPr/>
          <a:lstStyle/>
          <a:p>
            <a:r>
              <a:rPr lang="pt-BR" b="1" dirty="0"/>
              <a:t>Hub estratégico – acesso a matérias-primas e exportação</a:t>
            </a:r>
            <a:endParaRPr lang="en-GB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6E18DDE4-12B8-CA44-D2A1-868854FFF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486" y="1887688"/>
            <a:ext cx="6057284" cy="4010192"/>
          </a:xfrm>
        </p:spPr>
      </p:pic>
      <p:sp>
        <p:nvSpPr>
          <p:cNvPr id="5" name="Rectangle 1">
            <a:extLst>
              <a:ext uri="{FF2B5EF4-FFF2-40B4-BE49-F238E27FC236}">
                <a16:creationId xmlns:a16="http://schemas.microsoft.com/office/drawing/2014/main" id="{9FE4A7CB-E3D1-DCFD-C2BC-CAF77EAE60A5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75036" y="2662486"/>
            <a:ext cx="5519376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kumimoji="0" lang="pt-BR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Localizado na região de Srem (Sérvia), perto de Belgrado — um importante centro logístico.35 minutos do Aeroporto Internacional de Belgrado10 minutos das principais autoestradas europeias (E-70, E-75)Proximidade ao terminal ferroviário e aduaneiro de InđijaAcesso direto às principais áreas de abastecimento: floresta de Morović e bacia de Spačva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793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4578C-8C5D-89E9-F03A-491F3D47E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0" y="624110"/>
            <a:ext cx="9218611" cy="1280890"/>
          </a:xfrm>
        </p:spPr>
        <p:txBody>
          <a:bodyPr/>
          <a:lstStyle/>
          <a:p>
            <a:r>
              <a:rPr lang="pt-BR" b="1" dirty="0"/>
              <a:t>Portefólio de clientes e referências</a:t>
            </a:r>
            <a:endParaRPr lang="en-GB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13049C-03EC-1A9E-BD3C-700D4C251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900" y="1576165"/>
            <a:ext cx="4629150" cy="9906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3F3C588-11D9-0644-A9D5-641CD44AA8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3004057"/>
            <a:ext cx="3551936" cy="213116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6CB74C-9FF0-FA56-6A20-19C6C5C1F0E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056" y="1880044"/>
            <a:ext cx="4114800" cy="11144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0BB53B-F231-8CCE-9625-E74B0ABB19D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352" y="5446941"/>
            <a:ext cx="3752850" cy="121920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100FEA4-1C7C-EA20-1967-64C81807B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362" y="3160934"/>
            <a:ext cx="3197352" cy="319735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515AB64-3265-6E7B-4730-0F1249966EA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6873" y="3325369"/>
            <a:ext cx="4057683" cy="1076325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3D0B749-C9B6-8952-B38C-37F37F2FE8B7}"/>
              </a:ext>
            </a:extLst>
          </p:cNvPr>
          <p:cNvSpPr/>
          <p:nvPr/>
        </p:nvSpPr>
        <p:spPr>
          <a:xfrm>
            <a:off x="7976873" y="4401693"/>
            <a:ext cx="405768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Membro da FORDAQ (nível Bronze</a:t>
            </a:r>
            <a:r>
              <a:rPr lang="en-GB" sz="36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)</a:t>
            </a:r>
            <a:endParaRPr lang="en-GB" sz="36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596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25BD-F579-E4CE-40DD-8BEB5D662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7169" y="429768"/>
            <a:ext cx="9017444" cy="1475232"/>
          </a:xfrm>
        </p:spPr>
        <p:txBody>
          <a:bodyPr/>
          <a:lstStyle/>
          <a:p>
            <a:r>
              <a:rPr lang="pt-BR" b="1" dirty="0"/>
              <a:t>Contacto e dados da empresa</a:t>
            </a:r>
            <a:endParaRPr lang="en-GB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2EDCA60-6E77-72E5-F549-915CA4189A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7360" y="1295523"/>
            <a:ext cx="10454640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1600" dirty="0"/>
              <a:t>QUERCUS PARKET – </a:t>
            </a:r>
            <a:r>
              <a:rPr lang="en-GB" sz="1600" dirty="0" err="1"/>
              <a:t>Empresário</a:t>
            </a:r>
            <a:r>
              <a:rPr lang="en-GB" sz="1600" dirty="0"/>
              <a:t> </a:t>
            </a:r>
            <a:r>
              <a:rPr lang="en-GB" sz="1600" dirty="0" err="1"/>
              <a:t>em</a:t>
            </a:r>
            <a:r>
              <a:rPr lang="en-GB" sz="1600" dirty="0"/>
              <a:t> </a:t>
            </a:r>
            <a:r>
              <a:rPr lang="en-GB" sz="1600" dirty="0" err="1"/>
              <a:t>nome</a:t>
            </a:r>
            <a:r>
              <a:rPr lang="en-GB" sz="1600" dirty="0"/>
              <a:t> individual</a:t>
            </a:r>
            <a:br>
              <a:rPr lang="en-GB" sz="1600" dirty="0"/>
            </a:br>
            <a:r>
              <a:rPr lang="en-GB" sz="1600" dirty="0"/>
              <a:t>Morada:</a:t>
            </a:r>
            <a:br>
              <a:rPr lang="en-GB" sz="1600" dirty="0"/>
            </a:br>
            <a:r>
              <a:rPr lang="en-GB" sz="1600" dirty="0"/>
              <a:t>Nikole </a:t>
            </a:r>
            <a:r>
              <a:rPr lang="en-GB" sz="1600" dirty="0" err="1"/>
              <a:t>Tesle</a:t>
            </a:r>
            <a:r>
              <a:rPr lang="en-GB" sz="1600" dirty="0"/>
              <a:t> 137, 22321 </a:t>
            </a:r>
            <a:r>
              <a:rPr lang="en-GB" sz="1600" dirty="0" err="1"/>
              <a:t>Ljukovo</a:t>
            </a:r>
            <a:r>
              <a:rPr lang="en-GB" sz="1600" dirty="0"/>
              <a:t>, </a:t>
            </a:r>
            <a:r>
              <a:rPr lang="en-GB" sz="1600" dirty="0" err="1"/>
              <a:t>Sérvia</a:t>
            </a:r>
            <a:endParaRPr lang="en-GB" sz="1600" dirty="0"/>
          </a:p>
          <a:p>
            <a:r>
              <a:rPr lang="en-GB" sz="1600" dirty="0"/>
              <a:t>Contacto:</a:t>
            </a:r>
            <a:br>
              <a:rPr lang="en-GB" sz="1600" dirty="0"/>
            </a:br>
            <a:r>
              <a:rPr lang="en-GB" sz="1600" dirty="0"/>
              <a:t>Email: quercus.parket@gmail.com</a:t>
            </a:r>
            <a:br>
              <a:rPr lang="en-GB" sz="1600" dirty="0"/>
            </a:br>
            <a:r>
              <a:rPr lang="en-GB" sz="1600" dirty="0" err="1"/>
              <a:t>Telefone</a:t>
            </a:r>
            <a:r>
              <a:rPr lang="en-GB" sz="1600" dirty="0"/>
              <a:t>: +381 22 58 77 50</a:t>
            </a:r>
          </a:p>
          <a:p>
            <a:r>
              <a:rPr lang="en-GB" sz="1600" dirty="0" err="1"/>
              <a:t>Horário</a:t>
            </a:r>
            <a:r>
              <a:rPr lang="en-GB" sz="1600" dirty="0"/>
              <a:t> de </a:t>
            </a:r>
            <a:r>
              <a:rPr lang="en-GB" sz="1600" dirty="0" err="1"/>
              <a:t>funcionamento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Segunda – Sexta | 07:00 – 15:00</a:t>
            </a:r>
          </a:p>
          <a:p>
            <a:r>
              <a:rPr lang="en-GB" sz="1600" dirty="0" err="1"/>
              <a:t>Informação</a:t>
            </a:r>
            <a:r>
              <a:rPr lang="en-GB" sz="1600" dirty="0"/>
              <a:t> da </a:t>
            </a:r>
            <a:r>
              <a:rPr lang="en-GB" sz="1600" dirty="0" err="1"/>
              <a:t>empresa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NIF (PIB): 106197782</a:t>
            </a:r>
            <a:br>
              <a:rPr lang="en-GB" sz="1600" dirty="0"/>
            </a:br>
            <a:r>
              <a:rPr lang="en-GB" sz="1600" dirty="0"/>
              <a:t>N.º de </a:t>
            </a:r>
            <a:r>
              <a:rPr lang="en-GB" sz="1600" dirty="0" err="1"/>
              <a:t>registo</a:t>
            </a:r>
            <a:r>
              <a:rPr lang="en-GB" sz="1600" dirty="0"/>
              <a:t>: 61620117</a:t>
            </a:r>
          </a:p>
          <a:p>
            <a:r>
              <a:rPr lang="en-GB" sz="1600" dirty="0"/>
              <a:t>Dados </a:t>
            </a:r>
            <a:r>
              <a:rPr lang="en-GB" sz="1600" dirty="0" err="1"/>
              <a:t>bancários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/>
              <a:t>OTP Bank Serbia (Novi Sad)</a:t>
            </a:r>
            <a:br>
              <a:rPr lang="en-GB" sz="1600" dirty="0"/>
            </a:br>
            <a:r>
              <a:rPr lang="en-GB" sz="1600" dirty="0"/>
              <a:t>IBAN: RS35 3259 6015 0046 8686 36</a:t>
            </a:r>
            <a:br>
              <a:rPr lang="en-GB" sz="1600" dirty="0"/>
            </a:br>
            <a:r>
              <a:rPr lang="en-GB" sz="1600" dirty="0"/>
              <a:t>SWIFT: OTPVRS22</a:t>
            </a:r>
          </a:p>
          <a:p>
            <a:r>
              <a:rPr lang="en-GB" sz="1600" dirty="0" err="1"/>
              <a:t>Localização</a:t>
            </a:r>
            <a:r>
              <a:rPr lang="en-GB" sz="1600" dirty="0"/>
              <a:t>:</a:t>
            </a:r>
            <a:br>
              <a:rPr lang="en-GB" sz="1600" dirty="0"/>
            </a:br>
            <a:r>
              <a:rPr lang="en-GB" sz="1600" dirty="0" err="1"/>
              <a:t>Serraria</a:t>
            </a:r>
            <a:r>
              <a:rPr lang="en-GB" sz="1600" dirty="0"/>
              <a:t> “</a:t>
            </a:r>
            <a:r>
              <a:rPr lang="en-GB" sz="1600" dirty="0" err="1"/>
              <a:t>Strela</a:t>
            </a:r>
            <a:r>
              <a:rPr lang="en-GB" sz="1600" dirty="0"/>
              <a:t>” – Quercus </a:t>
            </a:r>
            <a:r>
              <a:rPr lang="en-GB" sz="1600" dirty="0" err="1"/>
              <a:t>Parket</a:t>
            </a:r>
            <a:endParaRPr lang="en-GB" sz="1600" dirty="0"/>
          </a:p>
          <a:p>
            <a:r>
              <a:rPr lang="en-GB" sz="1600" dirty="0" err="1"/>
              <a:t>Licença</a:t>
            </a:r>
            <a:r>
              <a:rPr lang="en-GB" sz="1600" dirty="0"/>
              <a:t> FSC: C214521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24190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</TotalTime>
  <Words>1009</Words>
  <Application>Microsoft Office PowerPoint</Application>
  <PresentationFormat>Widescreen</PresentationFormat>
  <Paragraphs>32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Wisp</vt:lpstr>
      <vt:lpstr>PowerPoint Presentation</vt:lpstr>
      <vt:lpstr>Introdução</vt:lpstr>
      <vt:lpstr>História</vt:lpstr>
      <vt:lpstr>Unidade “chave na mão” de processamento de madeira dura</vt:lpstr>
      <vt:lpstr>Abastecimento, conformidade e rastreabilidade</vt:lpstr>
      <vt:lpstr>Oportunidade de mercado – carvalho europeu e madeira dura</vt:lpstr>
      <vt:lpstr>Hub estratégico – acesso a matérias-primas e exportação</vt:lpstr>
      <vt:lpstr>Portefólio de clientes e referências</vt:lpstr>
      <vt:lpstr>Contacto e dados da empresa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Goran Nisevic</dc:creator>
  <cp:lastModifiedBy>Goran Nisevic</cp:lastModifiedBy>
  <cp:revision>26</cp:revision>
  <dcterms:created xsi:type="dcterms:W3CDTF">2026-03-27T12:34:22Z</dcterms:created>
  <dcterms:modified xsi:type="dcterms:W3CDTF">2026-03-28T11:57:48Z</dcterms:modified>
</cp:coreProperties>
</file>